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7" r:id="rId3"/>
    <p:sldMasterId id="2147483666" r:id="rId4"/>
    <p:sldMasterId id="2147483668" r:id="rId5"/>
    <p:sldMasterId id="2147483674" r:id="rId6"/>
    <p:sldMasterId id="2147483676" r:id="rId7"/>
  </p:sldMasterIdLst>
  <p:notesMasterIdLst>
    <p:notesMasterId r:id="rId41"/>
  </p:notesMasterIdLst>
  <p:sldIdLst>
    <p:sldId id="268" r:id="rId8"/>
    <p:sldId id="269" r:id="rId9"/>
    <p:sldId id="270" r:id="rId10"/>
    <p:sldId id="256" r:id="rId11"/>
    <p:sldId id="274" r:id="rId12"/>
    <p:sldId id="275" r:id="rId13"/>
    <p:sldId id="258" r:id="rId14"/>
    <p:sldId id="264" r:id="rId15"/>
    <p:sldId id="265" r:id="rId16"/>
    <p:sldId id="266" r:id="rId17"/>
    <p:sldId id="273" r:id="rId18"/>
    <p:sldId id="259" r:id="rId19"/>
    <p:sldId id="261" r:id="rId20"/>
    <p:sldId id="262" r:id="rId21"/>
    <p:sldId id="263" r:id="rId22"/>
    <p:sldId id="267" r:id="rId23"/>
    <p:sldId id="272" r:id="rId24"/>
    <p:sldId id="277" r:id="rId25"/>
    <p:sldId id="257" r:id="rId26"/>
    <p:sldId id="276" r:id="rId27"/>
    <p:sldId id="279" r:id="rId28"/>
    <p:sldId id="280" r:id="rId29"/>
    <p:sldId id="27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CCFF"/>
    <a:srgbClr val="0000FF"/>
    <a:srgbClr val="006600"/>
    <a:srgbClr val="009900"/>
    <a:srgbClr val="00FF00"/>
    <a:srgbClr val="CC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9828" autoAdjust="0"/>
  </p:normalViewPr>
  <p:slideViewPr>
    <p:cSldViewPr>
      <p:cViewPr varScale="1">
        <p:scale>
          <a:sx n="70" d="100"/>
          <a:sy n="70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1282-515C-4838-BBE2-74725B65AB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7C0-09D4-4404-BB73-F26CF8C31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5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87C0-09D4-4404-BB73-F26CF8C318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01D4-25C9-46CE-9E3E-A2B2EA786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AEE87-E3FE-4608-A0D3-217B22357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2B81-F579-419E-9164-51BEFBBB8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E0A535C-64A7-436E-A555-180221AAC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17A3-4B7C-4727-831A-798C929F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9005-2A91-460E-BA75-A19A08BA1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F633-8E25-4C87-8001-9F9C917B2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A371-21F7-4229-A02F-735A5120F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90F8-689C-4FCB-982C-CB6A205D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4D79-71A6-457E-8583-9461B72E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AE0E-81B1-49BF-A2FD-EAA8D219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537B-584D-4097-9417-3558F6323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AFEE-9751-40CC-AA06-8807F1D77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A836-AF7E-4777-A6F4-01BDB5D92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C437-BC95-45A1-AFD8-BCC9D8595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1D3F-2F0C-4AF3-A54B-042BF6F3F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BF79-733F-4D9A-A8BE-C72E20B37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9727-535F-4D66-A389-1C8A9474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E5E5-C6CF-4E66-9F84-F3CB19103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32629-788F-485A-9883-4C4901810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2B7A-CA3E-4E38-AAB5-CDEF9909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417E-8E13-4246-BF25-FB405605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96AE-BB5C-4A07-BFA9-78B2BD64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41EC-CB81-44F3-ADA4-AB0EDA818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3E3C-7922-442F-97E2-1C622A4B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6DD6-9790-4CD4-A790-03C211157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A41E-67F8-4912-9D21-851C9B1B9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B191-FCA3-4839-9ED2-12C4BBA51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2704-404B-478C-A991-385217F6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765D9C6-F75E-4F3F-A7FF-AEF91A138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53D4-B4F1-4986-9E8D-4B126392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029B-0F23-4C82-80B5-C9126358E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F396-F4B1-4CD8-B9AC-C65EC3B2F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7EC8-A631-4308-9482-6C199BEEC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F43D-C6D4-410B-BFF2-64500BD5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1885-BD38-4876-B7C1-AEE806193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61B6-C903-4E51-A087-12319FC4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BDB7-53D4-48DC-A3C2-4EF82A27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F8BA-2CB7-4BE6-9FDB-C049FCCC2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950C-CB29-42A8-AE68-D825DE74F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FA982-9F2B-43F6-A4AD-1FE1AE84B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35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24D6-96A8-47E5-A40F-81E1E55C4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37AE-3716-429E-8B9B-B55D0B41A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56D7-75EE-432B-8592-3E8BEF0A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6F10-8547-427A-B522-94C55AB78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ABB3-1FF0-49E5-AB04-6428D1444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9CDF-4930-4D26-A975-D07039A70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6C76-BE54-43F2-BCDF-5F8BCF2CA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20CA-EC6B-4F85-A553-CC8881BA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CC102-0B6F-4D7F-A543-DAB338E7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CC0B-C71D-4331-8DCB-0C5AB68F9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B964-4E2A-427E-9CBF-A10BB111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A8E6-EBE8-45E5-BF40-35145563E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7F88-8B9D-431F-980A-919B559BF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47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BEE8-8F88-4C3E-A3B4-3A8407B17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307F5-EA09-4FAD-AB55-91CEFC93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E9B6-B590-406A-87F4-F881C6BA4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647D-0590-46CE-834A-6AD76B10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C423-9223-454B-BBF7-EF0CC37F2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BD81-799C-4C39-B3C0-A39488489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804C-1DB2-4E68-A95A-E69EFA844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E944-6104-4C02-9FE6-929C52215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BCBA-B3C9-4721-884D-239CEED5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DA6F-0134-409A-A516-777706F47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BDBE-E88B-4C6F-854A-CF2294A1B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89A0-04CF-4F69-9668-B893F9D10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B9CB-1E2B-4E65-99B0-90335E3D0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6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6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3B55-4838-4A2F-B308-BA193C84E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6D00-0E32-4C75-BDF4-FE8AC181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15E0-78B5-4F1B-870D-1BFD3FDB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77D1-2196-42FA-8E00-2B0F33FD0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5DC6-3365-486B-A6B2-7342054D4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DED2-EFF3-42E4-A747-E29C2549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0A39-1C92-478A-B594-E7ABA604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19C1-F0F5-4A93-BC69-50959EBB4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AC11-4A56-4710-9994-8B904F931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EEB8-7760-4290-88C6-A0C55B9C4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12BA-D335-48A9-A3F2-484403EC0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84D6-D798-494A-AE2A-591706FFA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953A-FCB8-44F4-ACC9-F272A351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BED2E3E-F7D4-4B83-BA2C-809258DB0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EE8C22-AD37-4EA4-8CCB-63FF5438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6FEFB62-C84D-41ED-BC7F-459B2B49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4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4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FD15BD-A596-4167-B090-1B79FA42E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247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24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95B0CC-E3A7-43B5-B114-E7B247044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3F6CACB-F4AC-408F-B45E-2F931E2E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680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2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3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3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3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3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4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4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7CBFFD6-00B6-4276-AA5C-6CD03A21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5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jpeg"/><Relationship Id="rId11" Type="http://schemas.openxmlformats.org/officeDocument/2006/relationships/image" Target="../media/image45.jpeg"/><Relationship Id="rId5" Type="http://schemas.openxmlformats.org/officeDocument/2006/relationships/image" Target="../media/image64.jpeg"/><Relationship Id="rId10" Type="http://schemas.openxmlformats.org/officeDocument/2006/relationships/image" Target="../media/image56.jpeg"/><Relationship Id="rId4" Type="http://schemas.openxmlformats.org/officeDocument/2006/relationships/image" Target="../media/image63.jpeg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476250"/>
            <a:ext cx="7107257" cy="2166932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Гимназия № 50 </a:t>
            </a:r>
            <a:br>
              <a:rPr lang="ru-RU" b="1" i="1" dirty="0" smtClean="0"/>
            </a:br>
            <a:r>
              <a:rPr lang="ru-RU" b="1" i="1" dirty="0" smtClean="0"/>
              <a:t>Кировского района </a:t>
            </a:r>
            <a:br>
              <a:rPr lang="ru-RU" b="1" i="1" dirty="0" smtClean="0"/>
            </a:br>
            <a:r>
              <a:rPr lang="ru-RU" b="1" i="1" dirty="0" smtClean="0"/>
              <a:t>города Казани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2738" y="22479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24188" y="24003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6" name="Picture 6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75456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00338" y="3429000"/>
            <a:ext cx="43910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индивидуальная работа;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секционная работа;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/>
              <a:t> массовая работа.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412875"/>
            <a:ext cx="6337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Формы работы секций НОГ «Прометей»: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3556" name="Picture 8" descr="58590_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33375"/>
            <a:ext cx="2225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76250"/>
            <a:ext cx="8534400" cy="2665413"/>
          </a:xfrm>
        </p:spPr>
        <p:txBody>
          <a:bodyPr/>
          <a:lstStyle/>
          <a:p>
            <a:pPr algn="r" eaLnBrk="1" hangingPunct="1"/>
            <a:r>
              <a:rPr lang="ru-RU" sz="3200" b="1" smtClean="0"/>
              <a:t>Тема экспериментальной работы: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2800" smtClean="0"/>
              <a:t>«Саморазвитие и самореализация </a:t>
            </a:r>
            <a:br>
              <a:rPr lang="ru-RU" sz="2800" smtClean="0"/>
            </a:br>
            <a:r>
              <a:rPr lang="ru-RU" sz="2800" smtClean="0"/>
              <a:t>личности учащихся </a:t>
            </a:r>
            <a:br>
              <a:rPr lang="ru-RU" sz="2800" smtClean="0"/>
            </a:br>
            <a:r>
              <a:rPr lang="ru-RU" sz="2800" smtClean="0"/>
              <a:t>в условиях гимназии»</a:t>
            </a:r>
          </a:p>
        </p:txBody>
      </p:sp>
      <p:pic>
        <p:nvPicPr>
          <p:cNvPr id="24579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1557338"/>
            <a:ext cx="6337300" cy="2879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Индивидуальная исследовательская деятельность учителей гимназии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ПОДЧИШЕВА Л.В.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литературы,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первая квалификационная категория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9" name="Picture 7" descr="IMG_1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3375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IMG_1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4559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1246472343_73e77a34y9f06-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716338"/>
            <a:ext cx="2519363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8400" y="3213100"/>
            <a:ext cx="40322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нравственных качеств учащихся </a:t>
            </a:r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использовании методов </a:t>
            </a:r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анализа литературных произведений»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45370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МЫЧИЛКИНА З.Д.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физической культуры,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высшая квалификационная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категория</a:t>
            </a:r>
          </a:p>
        </p:txBody>
      </p:sp>
      <p:pic>
        <p:nvPicPr>
          <p:cNvPr id="28675" name="Picture 6" descr="197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89363"/>
            <a:ext cx="2241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4427538" y="3429000"/>
            <a:ext cx="4105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«Методика проведения динамических пауз, направленных на повышение интеллектуальной активности и работоспособности учащихся на уроках»</a:t>
            </a:r>
          </a:p>
        </p:txBody>
      </p:sp>
      <p:pic>
        <p:nvPicPr>
          <p:cNvPr id="28677" name="Picture 8" descr="Фото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60350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86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95738" y="620713"/>
            <a:ext cx="47894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ЛЕЗИНА Л.Е.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педогог дополнительного образования</a:t>
            </a:r>
          </a:p>
        </p:txBody>
      </p:sp>
      <p:pic>
        <p:nvPicPr>
          <p:cNvPr id="29699" name="Picture 9" descr="DSCF1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33845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tales_02_1_12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3908425"/>
            <a:ext cx="4176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971550" y="4149725"/>
            <a:ext cx="4824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«Игровой элемент как первичный этап в освоении учащимися народной культуры»</a:t>
            </a:r>
          </a:p>
        </p:txBody>
      </p:sp>
      <p:pic>
        <p:nvPicPr>
          <p:cNvPr id="29702" name="Picture 6" descr="IMG_17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61618">
            <a:off x="3851275" y="2349500"/>
            <a:ext cx="1162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IMG_17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838">
            <a:off x="6443663" y="2060575"/>
            <a:ext cx="11620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IMG_17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2570">
            <a:off x="7740650" y="2276475"/>
            <a:ext cx="11620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IMG_17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51407">
            <a:off x="5148263" y="2133600"/>
            <a:ext cx="11620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31913" y="7651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71775" y="476250"/>
            <a:ext cx="496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Халикова И.В. Кришталь С.М. руководители студии театрального искусства</a:t>
            </a:r>
          </a:p>
        </p:txBody>
      </p:sp>
      <p:pic>
        <p:nvPicPr>
          <p:cNvPr id="30724" name="Picture 7" descr="IMG_1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16113"/>
            <a:ext cx="40322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IMG_1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221163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IMG_12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36734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229600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260350"/>
            <a:ext cx="7416800" cy="2663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tx2"/>
                </a:solidFill>
              </a:rPr>
              <a:t>Базовый институт,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tx2"/>
                </a:solidFill>
              </a:rPr>
              <a:t>с которым с 1993 года ведется работа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tx2"/>
                </a:solidFill>
              </a:rPr>
              <a:t>по программе «Школа-Вуз» -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smtClean="0">
              <a:solidFill>
                <a:srgbClr val="FF0066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580063" y="3284538"/>
            <a:ext cx="3384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Казанский</a:t>
            </a:r>
          </a:p>
          <a:p>
            <a:r>
              <a:rPr lang="ru-RU" sz="2400" dirty="0" smtClean="0"/>
              <a:t>(Приволжский)</a:t>
            </a:r>
          </a:p>
          <a:p>
            <a:r>
              <a:rPr lang="ru-RU" sz="2400" dirty="0" smtClean="0"/>
              <a:t>Федеральный</a:t>
            </a:r>
          </a:p>
          <a:p>
            <a:r>
              <a:rPr lang="ru-RU" sz="2400" dirty="0" smtClean="0"/>
              <a:t>Университет</a:t>
            </a:r>
            <a:endParaRPr lang="ru-RU" sz="2400" dirty="0"/>
          </a:p>
        </p:txBody>
      </p:sp>
      <p:pic>
        <p:nvPicPr>
          <p:cNvPr id="31749" name="Picture 8" descr="72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4673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317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6551612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</a:t>
            </a:r>
            <a:r>
              <a:rPr lang="ru-RU" sz="1400" b="1">
                <a:solidFill>
                  <a:srgbClr val="009900"/>
                </a:solidFill>
              </a:rPr>
              <a:t>Межрегиональные юношеские научно-исследовательские чтения им. К.Насыйри;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Поволжская научная конференция учащихся им. Н.И.Лобачевского;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Городская экологическая конференция школьников «Зилант»;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Кирилло-Мефодиевские юношеские чтения;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интеллектуальная игра «Виктория»;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Городская научно-исследовательская конференция им. И.Халфина;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Поволжкая научно-экологическая конференция школьников;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Научно-исследовательская филологическая конференция Д.С.Лихачева;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Городская НПК «Интеллект. Карьера.»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Всероссийский конкурс «Русский медвежонок – языкознание для всех»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Всероссийский конкурс «Кенгуру»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Научная конференция студентов ТГГПУ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9900"/>
                </a:solidFill>
              </a:rPr>
              <a:t> Городской фольклорный фестиваль «Кузьминки» </a:t>
            </a:r>
          </a:p>
        </p:txBody>
      </p:sp>
      <p:pic>
        <p:nvPicPr>
          <p:cNvPr id="32771" name="Picture 5" descr="30195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04813"/>
            <a:ext cx="18780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61198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Учащиеся гимназии ежегодно принимают участие в научно-практических конференциях:</a:t>
            </a: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66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68413"/>
            <a:ext cx="8229600" cy="35290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i="1" dirty="0" smtClean="0"/>
              <a:t>Результативность </a:t>
            </a:r>
            <a:br>
              <a:rPr lang="ru-RU" sz="4000" b="1" i="1" dirty="0" smtClean="0"/>
            </a:br>
            <a:r>
              <a:rPr lang="ru-RU" sz="4000" b="1" i="1" dirty="0" smtClean="0"/>
              <a:t>участия гимназистов </a:t>
            </a:r>
            <a:br>
              <a:rPr lang="ru-RU" sz="4000" b="1" i="1" dirty="0" smtClean="0"/>
            </a:br>
            <a:r>
              <a:rPr lang="ru-RU" sz="4000" b="1" i="1" dirty="0" smtClean="0"/>
              <a:t>в научно-практических конференциях, конкурсах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4813"/>
            <a:ext cx="8075613" cy="1030287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i="1" dirty="0" smtClean="0"/>
              <a:t>Основные этапы развития гимназии: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58888" y="1916113"/>
            <a:ext cx="6654800" cy="3535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1959 – 1992  – школа № 50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1993 – 1996 – школа - гимназия № 50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1997 – 2002 –  школа с углубленным изучением отдельных предметов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С 2003 года – гимназия с этнокультурным русским компонентом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403350" y="6207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4819" name="Picture 6" descr="IMG_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1285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Парад созвездий_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33375"/>
            <a:ext cx="16557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Парад созвездий_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565400"/>
            <a:ext cx="17287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Парад созвездий_0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60350"/>
            <a:ext cx="1581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Парад созвездий_00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692150"/>
            <a:ext cx="2043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 descr="Парад созвездий_00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2205038"/>
            <a:ext cx="16176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4" descr="Парад созвездий_00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005263"/>
            <a:ext cx="1846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5" descr="Парад созвездий_00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2205038"/>
            <a:ext cx="18129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6" descr="Парад созвездий_00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3860800"/>
            <a:ext cx="19002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7" descr="Парад созвездий_00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475" y="2997200"/>
            <a:ext cx="20812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31" descr="img0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476250"/>
            <a:ext cx="17383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img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33825"/>
            <a:ext cx="18002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img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49275"/>
            <a:ext cx="17843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img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860800"/>
            <a:ext cx="18065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 descr="img0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49275"/>
            <a:ext cx="17811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 descr="img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989138"/>
            <a:ext cx="18383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 descr="img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549275"/>
            <a:ext cx="171608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0" descr="img0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3860800"/>
            <a:ext cx="17351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7" name="Picture 11" descr="img0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2060575"/>
            <a:ext cx="17891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8" name="Picture 12" descr="img0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549275"/>
            <a:ext cx="17811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9" name="Picture 13" descr="img0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3860800"/>
            <a:ext cx="1778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0" name="Picture 14" descr="img0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6375" y="2133600"/>
            <a:ext cx="176688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1" name="Picture 15" descr="img0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875" y="2492375"/>
            <a:ext cx="18288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2" name="Picture 16" descr="img0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2492375"/>
            <a:ext cx="165893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img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27871">
            <a:off x="684213" y="765175"/>
            <a:ext cx="25479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 descr="img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04813"/>
            <a:ext cx="1774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6" descr="img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860800"/>
            <a:ext cx="25479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7" descr="img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8229">
            <a:off x="6084888" y="620713"/>
            <a:ext cx="254793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8" descr="img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3357563"/>
            <a:ext cx="186848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 descr="img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69264">
            <a:off x="1403350" y="3429000"/>
            <a:ext cx="1774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0" descr="img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1989138"/>
            <a:ext cx="17160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3" name="Picture 11" descr="img0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163" y="1989138"/>
            <a:ext cx="17891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4" name="Picture 15" descr="Парад созвездий_00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357041">
            <a:off x="395288" y="4005263"/>
            <a:ext cx="18129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5" name="Picture 13" descr="img0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108087">
            <a:off x="7019925" y="4076700"/>
            <a:ext cx="17351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85813" y="500063"/>
            <a:ext cx="53070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«Если в конце исследования не видно начала следующего, - значит, исследование не доведено до конца».          </a:t>
            </a: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Д. Лихачев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Выпускник гимназии № 50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Интеллигентный</a:t>
            </a:r>
          </a:p>
          <a:p>
            <a:r>
              <a:rPr lang="ru-RU" dirty="0" smtClean="0"/>
              <a:t>Самостоятельный</a:t>
            </a:r>
          </a:p>
          <a:p>
            <a:r>
              <a:rPr lang="ru-RU" dirty="0" smtClean="0"/>
              <a:t>Трудолюбивый</a:t>
            </a:r>
          </a:p>
          <a:p>
            <a:r>
              <a:rPr lang="ru-RU" dirty="0" smtClean="0"/>
              <a:t>Ответственный за поведение</a:t>
            </a:r>
          </a:p>
          <a:p>
            <a:r>
              <a:rPr lang="ru-RU" dirty="0" smtClean="0"/>
              <a:t>Хороший семьянин</a:t>
            </a:r>
          </a:p>
          <a:p>
            <a:r>
              <a:rPr lang="ru-RU" dirty="0" smtClean="0"/>
              <a:t>Готовый к жизни в условиях рынка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Выпускник гимназии № 50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8196"/>
          </a:xfrm>
        </p:spPr>
        <p:txBody>
          <a:bodyPr/>
          <a:lstStyle/>
          <a:p>
            <a:r>
              <a:rPr lang="ru-RU" dirty="0" smtClean="0"/>
              <a:t>Здоровый</a:t>
            </a:r>
          </a:p>
          <a:p>
            <a:r>
              <a:rPr lang="ru-RU" dirty="0" smtClean="0"/>
              <a:t>Умеет общаться</a:t>
            </a:r>
          </a:p>
          <a:p>
            <a:r>
              <a:rPr lang="ru-RU" dirty="0" smtClean="0"/>
              <a:t>Знает языки</a:t>
            </a:r>
          </a:p>
          <a:p>
            <a:r>
              <a:rPr lang="ru-RU" dirty="0" smtClean="0"/>
              <a:t>Знает основы рыночной экономики</a:t>
            </a:r>
          </a:p>
          <a:p>
            <a:r>
              <a:rPr lang="ru-RU" dirty="0" smtClean="0"/>
              <a:t>Умеет постоять за себя</a:t>
            </a:r>
          </a:p>
          <a:p>
            <a:r>
              <a:rPr lang="ru-RU" dirty="0" smtClean="0"/>
              <a:t>Умеет доказать свою правоту</a:t>
            </a:r>
          </a:p>
          <a:p>
            <a:r>
              <a:rPr lang="ru-RU" dirty="0" smtClean="0"/>
              <a:t>Умеет быть настойчивым и ответственным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72518" cy="1543040"/>
          </a:xfrm>
        </p:spPr>
        <p:txBody>
          <a:bodyPr/>
          <a:lstStyle/>
          <a:p>
            <a:r>
              <a:rPr lang="ru-RU" b="1" dirty="0" smtClean="0"/>
              <a:t>Направления </a:t>
            </a:r>
            <a:br>
              <a:rPr lang="ru-RU" b="1" dirty="0" smtClean="0"/>
            </a:br>
            <a:r>
              <a:rPr lang="ru-RU" b="1" dirty="0" smtClean="0"/>
              <a:t>развивающей деятельности: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43404"/>
          </a:xfrm>
        </p:spPr>
        <p:txBody>
          <a:bodyPr/>
          <a:lstStyle/>
          <a:p>
            <a:r>
              <a:rPr lang="ru-RU" dirty="0" smtClean="0"/>
              <a:t>Способность и потребность к саморазвитию;</a:t>
            </a:r>
          </a:p>
          <a:p>
            <a:r>
              <a:rPr lang="ru-RU" dirty="0" smtClean="0"/>
              <a:t>Духовное </a:t>
            </a:r>
            <a:r>
              <a:rPr lang="ru-RU" dirty="0" err="1" smtClean="0"/>
              <a:t>самоукрепление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Культурологическое направление деятельности;</a:t>
            </a:r>
          </a:p>
          <a:p>
            <a:r>
              <a:rPr lang="ru-RU" dirty="0" smtClean="0"/>
              <a:t>Совместное творчество педагогов и гимназистов.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Окружающая среда: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438532"/>
          </a:xfrm>
        </p:spPr>
        <p:txBody>
          <a:bodyPr/>
          <a:lstStyle/>
          <a:p>
            <a:pPr algn="ctr"/>
            <a:r>
              <a:rPr lang="ru-RU" dirty="0" smtClean="0"/>
              <a:t>Благоприятная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Нейтральная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Враждебная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Образовательная среда: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/>
          <a:lstStyle/>
          <a:p>
            <a:pPr algn="ctr"/>
            <a:r>
              <a:rPr lang="ru-RU" dirty="0" smtClean="0"/>
              <a:t>Федеральный уровень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Региональный уровень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Муниципальный уровень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Внутришкольный</a:t>
            </a:r>
            <a:r>
              <a:rPr lang="ru-RU" dirty="0" smtClean="0"/>
              <a:t> уровень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Структурные компоненты: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/>
          <a:lstStyle/>
          <a:p>
            <a:pPr algn="ctr"/>
            <a:r>
              <a:rPr lang="ru-RU" dirty="0" smtClean="0"/>
              <a:t>Информационный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Социальный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Технологический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Психодидактический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557338"/>
            <a:ext cx="3965575" cy="3744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Имеют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высшее образование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29 учителей</a:t>
            </a:r>
            <a:r>
              <a:rPr lang="en-US" sz="2000" b="1" i="1" smtClean="0">
                <a:solidFill>
                  <a:srgbClr val="008000"/>
                </a:solidFill>
              </a:rPr>
              <a:t> </a:t>
            </a:r>
            <a:endParaRPr lang="ru-RU" sz="2000" b="1" i="1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008000"/>
                </a:solidFill>
              </a:rPr>
              <a:t> </a:t>
            </a:r>
            <a:endParaRPr lang="ru-RU" sz="2000" b="1" i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 3 - высшая кв.категория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12 - первая кв.категория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12 - вторая кв.категория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  2 - учитель</a:t>
            </a:r>
            <a:r>
              <a:rPr lang="en-US" sz="2000" b="1" i="1" smtClean="0">
                <a:solidFill>
                  <a:srgbClr val="008000"/>
                </a:solidFill>
              </a:rPr>
              <a:t>  </a:t>
            </a:r>
            <a:endParaRPr lang="ru-RU" sz="2000" b="1" i="1" smtClean="0">
              <a:solidFill>
                <a:srgbClr val="008000"/>
              </a:solidFill>
            </a:endParaRP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700213"/>
          <a:ext cx="3802063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4" imgW="3810118" imgH="4400457" progId="MSGraph.Chart.8">
                  <p:embed followColorScheme="full"/>
                </p:oleObj>
              </mc:Choice>
              <mc:Fallback>
                <p:oleObj name="Диаграмма" r:id="rId4" imgW="3810118" imgH="4400457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00213"/>
                        <a:ext cx="3802063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9750" y="549275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ПРЕПОДАВАТЕЛЬСКИЙ СОСТАВ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OleChart spid="17412" grpId="0"/>
      <p:bldP spid="174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572560" cy="1371600"/>
          </a:xfrm>
        </p:spPr>
        <p:txBody>
          <a:bodyPr/>
          <a:lstStyle/>
          <a:p>
            <a:r>
              <a:rPr lang="ru-RU" b="1" dirty="0" smtClean="0"/>
              <a:t>Гуманистическая психология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438532"/>
          </a:xfrm>
        </p:spPr>
        <p:txBody>
          <a:bodyPr/>
          <a:lstStyle/>
          <a:p>
            <a:r>
              <a:rPr lang="ru-RU" b="1" i="1" dirty="0" smtClean="0"/>
              <a:t>Человек – </a:t>
            </a:r>
          </a:p>
          <a:p>
            <a:pPr>
              <a:buNone/>
            </a:pPr>
            <a:r>
              <a:rPr lang="ru-RU" b="1" i="1" dirty="0" smtClean="0"/>
              <a:t>	саморазвивающееся,</a:t>
            </a:r>
          </a:p>
          <a:p>
            <a:pPr>
              <a:buNone/>
            </a:pPr>
            <a:r>
              <a:rPr lang="ru-RU" b="1" i="1" dirty="0" smtClean="0"/>
              <a:t>	самоопределяющееся,</a:t>
            </a:r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самореализующееся</a:t>
            </a:r>
            <a:r>
              <a:rPr lang="ru-RU" b="1" i="1" dirty="0" smtClean="0"/>
              <a:t> существо.</a:t>
            </a:r>
            <a:endParaRPr lang="ru-RU" b="1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5214974"/>
          </a:xfrm>
        </p:spPr>
        <p:txBody>
          <a:bodyPr/>
          <a:lstStyle/>
          <a:p>
            <a:r>
              <a:rPr lang="ru-RU" sz="4000" b="1" i="1" dirty="0" smtClean="0"/>
              <a:t>Школа – </a:t>
            </a:r>
          </a:p>
          <a:p>
            <a:r>
              <a:rPr lang="ru-RU" sz="4000" b="1" i="1" dirty="0" smtClean="0"/>
              <a:t>не просто место и время для приобретения знаний, </a:t>
            </a:r>
          </a:p>
          <a:p>
            <a:r>
              <a:rPr lang="ru-RU" sz="4000" b="1" i="1" dirty="0" smtClean="0"/>
              <a:t>а пространство взросления</a:t>
            </a:r>
          </a:p>
          <a:p>
            <a:r>
              <a:rPr lang="ru-RU" sz="4000" b="1" i="1" dirty="0" smtClean="0"/>
              <a:t>человека, воспитывающее </a:t>
            </a:r>
          </a:p>
          <a:p>
            <a:r>
              <a:rPr lang="ru-RU" sz="4000" b="1" i="1" dirty="0" smtClean="0"/>
              <a:t>и развивающее.</a:t>
            </a:r>
          </a:p>
          <a:p>
            <a:pPr algn="r"/>
            <a:r>
              <a:rPr lang="ru-RU" b="1" i="1" dirty="0" smtClean="0"/>
              <a:t>Д.Б. </a:t>
            </a:r>
            <a:r>
              <a:rPr lang="ru-RU" b="1" i="1" dirty="0" err="1" smtClean="0"/>
              <a:t>Эльконин</a:t>
            </a:r>
            <a:endParaRPr lang="ru-RU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7354"/>
          </a:xfrm>
        </p:spPr>
        <p:txBody>
          <a:bodyPr/>
          <a:lstStyle/>
          <a:p>
            <a:pPr algn="ctr"/>
            <a:r>
              <a:rPr lang="ru-RU" b="1" dirty="0" smtClean="0"/>
              <a:t>Повышение компетентности учителя – овладение ключевыми операциями: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0528"/>
          </a:xfrm>
        </p:spPr>
        <p:txBody>
          <a:bodyPr/>
          <a:lstStyle/>
          <a:p>
            <a:r>
              <a:rPr lang="ru-RU" b="1" dirty="0" smtClean="0"/>
              <a:t>Рефлексия,</a:t>
            </a:r>
          </a:p>
          <a:p>
            <a:r>
              <a:rPr lang="ru-RU" b="1" dirty="0" err="1" smtClean="0"/>
              <a:t>Саморегуляция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Самодиагностика,</a:t>
            </a:r>
          </a:p>
          <a:p>
            <a:r>
              <a:rPr lang="ru-RU" b="1" dirty="0" smtClean="0"/>
              <a:t>Самоанализ,</a:t>
            </a:r>
          </a:p>
          <a:p>
            <a:r>
              <a:rPr lang="ru-RU" b="1" dirty="0" err="1" smtClean="0"/>
              <a:t>Самопроектирование</a:t>
            </a:r>
            <a:r>
              <a:rPr lang="ru-RU" b="1" dirty="0" smtClean="0"/>
              <a:t> личности, собственного профессионального поведения и деятельности.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7772400" cy="5715040"/>
          </a:xfrm>
        </p:spPr>
        <p:txBody>
          <a:bodyPr/>
          <a:lstStyle/>
          <a:p>
            <a:r>
              <a:rPr lang="ru-RU" sz="4000" b="1" i="1" dirty="0" smtClean="0"/>
              <a:t>Учитель за все ответствует; </a:t>
            </a:r>
          </a:p>
          <a:p>
            <a:r>
              <a:rPr lang="ru-RU" sz="4000" b="1" i="1" dirty="0" smtClean="0"/>
              <a:t>он творит не только «урок», но … творит </a:t>
            </a:r>
          </a:p>
          <a:p>
            <a:r>
              <a:rPr lang="ru-RU" sz="4000" b="1" i="1" dirty="0" smtClean="0"/>
              <a:t>и обязуется сотворить </a:t>
            </a:r>
          </a:p>
          <a:p>
            <a:r>
              <a:rPr lang="ru-RU" sz="4000" b="1" i="1" dirty="0" smtClean="0"/>
              <a:t>и «душу ученика».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В.В. Розанов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8208962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</a:rPr>
              <a:t>Научно-исследовательская деятельность </a:t>
            </a:r>
          </a:p>
          <a:p>
            <a:pPr algn="ctr"/>
            <a:r>
              <a:rPr lang="ru-RU" sz="3600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</a:rPr>
              <a:t>в гимназии </a:t>
            </a:r>
          </a:p>
        </p:txBody>
      </p:sp>
      <p:pic>
        <p:nvPicPr>
          <p:cNvPr id="2056" name="Picture 8" descr="risgimnaziya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25" y="1214438"/>
            <a:ext cx="1704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5830888" y="6553200"/>
            <a:ext cx="33131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/>
              <a:t>Гимназия № 50 г.Казани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68313" y="1557338"/>
            <a:ext cx="4248150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Урочная деятельность</a:t>
            </a:r>
          </a:p>
          <a:p>
            <a:pPr algn="ctr"/>
            <a:r>
              <a:rPr lang="ru-RU"/>
              <a:t>«Мыслящая голова никогда не скучает»</a:t>
            </a:r>
          </a:p>
          <a:p>
            <a:pPr algn="ctr"/>
            <a:r>
              <a:rPr lang="ru-RU"/>
              <a:t>П. Буаст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3203575" y="9810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508625" y="981075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787900" y="1484313"/>
            <a:ext cx="4176713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Внеурочная деятельность</a:t>
            </a:r>
          </a:p>
          <a:p>
            <a:pPr algn="ctr"/>
            <a:r>
              <a:rPr lang="ru-RU" sz="1200"/>
              <a:t>«Цель научного мышления – видеть</a:t>
            </a:r>
            <a:r>
              <a:rPr lang="en-US" sz="1200"/>
              <a:t> </a:t>
            </a:r>
            <a:r>
              <a:rPr lang="ru-RU" sz="1200"/>
              <a:t>общее в частом </a:t>
            </a:r>
          </a:p>
          <a:p>
            <a:pPr algn="ctr"/>
            <a:r>
              <a:rPr lang="ru-RU" sz="1200"/>
              <a:t>и вечное в преходящем»</a:t>
            </a:r>
          </a:p>
          <a:p>
            <a:pPr algn="ctr"/>
            <a:r>
              <a:rPr lang="ru-RU" sz="1200"/>
              <a:t>                                            А. Уайтхед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14313" y="3000375"/>
            <a:ext cx="2195512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Внедрение новых </a:t>
            </a:r>
          </a:p>
          <a:p>
            <a:pPr algn="ctr"/>
            <a:r>
              <a:rPr lang="ru-RU" sz="1200"/>
              <a:t>педагогических технологий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571750" y="3071813"/>
            <a:ext cx="2195513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Организация опытной и </a:t>
            </a:r>
          </a:p>
          <a:p>
            <a:pPr algn="ctr"/>
            <a:r>
              <a:rPr lang="ru-RU" sz="1200"/>
              <a:t>экспериментальной работы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1857375" y="271462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286125" y="2714625"/>
            <a:ext cx="142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6000750" y="278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4786313" y="3143250"/>
            <a:ext cx="187007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Участие в планировании </a:t>
            </a:r>
          </a:p>
          <a:p>
            <a:pPr algn="ctr"/>
            <a:r>
              <a:rPr lang="ru-RU" sz="1200"/>
              <a:t>внеурочных мероприятий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7632700" y="3143250"/>
            <a:ext cx="1511300" cy="793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/>
              <a:t>Н О Г</a:t>
            </a:r>
          </a:p>
          <a:p>
            <a:pPr algn="ctr"/>
            <a:endParaRPr lang="ru-RU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6357938" y="3571875"/>
            <a:ext cx="15113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Участие в конкурсах </a:t>
            </a:r>
          </a:p>
          <a:p>
            <a:pPr algn="ctr"/>
            <a:r>
              <a:rPr lang="ru-RU" sz="1200"/>
              <a:t>различного уровня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929563" y="27146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7000875" y="27860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6215063" y="4857750"/>
            <a:ext cx="20875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Дополнительное </a:t>
            </a:r>
          </a:p>
          <a:p>
            <a:pPr algn="ctr"/>
            <a:r>
              <a:rPr lang="ru-RU" sz="1200"/>
              <a:t>образование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5786438" y="4000500"/>
            <a:ext cx="576262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7215188" y="4500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8072438" y="3857625"/>
            <a:ext cx="6477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1928813" y="3929063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428750" y="4071938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857250" y="4000500"/>
            <a:ext cx="714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3071813" y="4214813"/>
            <a:ext cx="20875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Личностная </a:t>
            </a:r>
          </a:p>
          <a:p>
            <a:pPr algn="ctr"/>
            <a:r>
              <a:rPr lang="ru-RU" sz="1200"/>
              <a:t>ориентированная </a:t>
            </a:r>
          </a:p>
          <a:p>
            <a:pPr algn="ctr"/>
            <a:r>
              <a:rPr lang="ru-RU" sz="1200"/>
              <a:t>технология</a:t>
            </a:r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1500188" y="4857750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r>
              <a:rPr lang="ru-RU" sz="1200"/>
              <a:t>Технология </a:t>
            </a:r>
          </a:p>
          <a:p>
            <a:pPr algn="ctr"/>
            <a:r>
              <a:rPr lang="ru-RU" sz="1200"/>
              <a:t>проектной </a:t>
            </a:r>
          </a:p>
          <a:p>
            <a:pPr algn="ctr"/>
            <a:r>
              <a:rPr lang="ru-RU" sz="1200"/>
              <a:t>деятельности</a:t>
            </a:r>
          </a:p>
          <a:p>
            <a:pPr algn="ctr"/>
            <a:endParaRPr lang="ru-RU" sz="1200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0" y="4857750"/>
            <a:ext cx="154781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Педагогика</a:t>
            </a:r>
          </a:p>
          <a:p>
            <a:pPr algn="ctr"/>
            <a:r>
              <a:rPr lang="ru-RU" sz="1400"/>
              <a:t>сотрудничества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50825" y="476250"/>
            <a:ext cx="867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Научно исследовательская деятельность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3" grpId="1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7" grpId="0" animBg="1"/>
      <p:bldP spid="21518" grpId="0" animBg="1"/>
      <p:bldP spid="21519" grpId="0" animBg="1"/>
      <p:bldP spid="21519" grpId="1" animBg="1"/>
      <p:bldP spid="21520" grpId="0" animBg="1"/>
      <p:bldP spid="21520" grpId="1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55650" y="580548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 – 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Голикова Г.А.</a:t>
            </a: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7088" y="3500438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ПУСТЬ КАЖДЫЙ ЗДЕСЬ НАЙДЕТ СЕБЯ!</a:t>
            </a:r>
          </a:p>
        </p:txBody>
      </p:sp>
      <p:pic>
        <p:nvPicPr>
          <p:cNvPr id="23562" name="Picture 10" descr="photo_event_36_6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349500"/>
            <a:ext cx="33115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89768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Научное общество гимназистов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«Прометей»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00213"/>
            <a:ext cx="8229600" cy="44640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- формирование основ исследовательского мышления;</a:t>
            </a:r>
            <a:br>
              <a:rPr lang="ru-RU" sz="2800" dirty="0" smtClean="0"/>
            </a:br>
            <a:r>
              <a:rPr lang="ru-RU" sz="2800" dirty="0" smtClean="0"/>
              <a:t>- развитие творческого потенциала учащихся;</a:t>
            </a:r>
            <a:br>
              <a:rPr lang="ru-RU" sz="2800" dirty="0" smtClean="0"/>
            </a:br>
            <a:r>
              <a:rPr lang="ru-RU" sz="2800" dirty="0" smtClean="0"/>
              <a:t>- вооружение учащихся комплексом необходимых исследовательских, экспериментальных умений;</a:t>
            </a:r>
            <a:br>
              <a:rPr lang="ru-RU" sz="2800" dirty="0" smtClean="0"/>
            </a:br>
            <a:r>
              <a:rPr lang="ru-RU" sz="2800" dirty="0" smtClean="0"/>
              <a:t>- работа по развитию познавательного интереса учащихся в избранных областях науки, культуры, искусства.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450" y="1052513"/>
            <a:ext cx="4608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НОГ: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5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260350"/>
            <a:ext cx="12620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56100" y="4437063"/>
            <a:ext cx="41767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>
                <a:solidFill>
                  <a:srgbClr val="0000FF"/>
                </a:solidFill>
              </a:rPr>
              <a:t> русский язык и литература;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>
                <a:solidFill>
                  <a:srgbClr val="0000FF"/>
                </a:solidFill>
              </a:rPr>
              <a:t> иностранный язык;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>
                <a:solidFill>
                  <a:srgbClr val="0000FF"/>
                </a:solidFill>
              </a:rPr>
              <a:t> культурология;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>
                <a:solidFill>
                  <a:srgbClr val="0000FF"/>
                </a:solidFill>
              </a:rPr>
              <a:t> театральное искусство.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sz="2000" b="1" i="1">
              <a:solidFill>
                <a:srgbClr val="0000FF"/>
              </a:solidFill>
            </a:endParaRPr>
          </a:p>
        </p:txBody>
      </p:sp>
      <p:pic>
        <p:nvPicPr>
          <p:cNvPr id="11272" name="Picture 8" descr="IMG_9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060575"/>
            <a:ext cx="28432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47813" y="981075"/>
            <a:ext cx="6264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НОГ входят секции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pic>
        <p:nvPicPr>
          <p:cNvPr id="21509" name="Picture 12" descr="0c02fc9f70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92275" y="2205038"/>
            <a:ext cx="28082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>
                <a:solidFill>
                  <a:srgbClr val="0000FF"/>
                </a:solidFill>
              </a:rPr>
              <a:t>- биология;</a:t>
            </a:r>
          </a:p>
          <a:p>
            <a:pPr>
              <a:lnSpc>
                <a:spcPct val="150000"/>
              </a:lnSpc>
            </a:pPr>
            <a:r>
              <a:rPr lang="ru-RU" sz="2000" b="1" i="1">
                <a:solidFill>
                  <a:srgbClr val="0000FF"/>
                </a:solidFill>
              </a:rPr>
              <a:t>- химия;</a:t>
            </a:r>
          </a:p>
          <a:p>
            <a:pPr>
              <a:lnSpc>
                <a:spcPct val="150000"/>
              </a:lnSpc>
            </a:pPr>
            <a:r>
              <a:rPr lang="ru-RU" sz="2000" b="1" i="1">
                <a:solidFill>
                  <a:srgbClr val="0000FF"/>
                </a:solidFill>
              </a:rPr>
              <a:t>- психология;</a:t>
            </a:r>
          </a:p>
          <a:p>
            <a:pPr>
              <a:lnSpc>
                <a:spcPct val="150000"/>
              </a:lnSpc>
            </a:pPr>
            <a:r>
              <a:rPr lang="ru-RU" sz="2000" b="1" i="1">
                <a:solidFill>
                  <a:srgbClr val="0000FF"/>
                </a:solidFill>
              </a:rPr>
              <a:t>- журналистика;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ru-RU" sz="2000" b="1" i="1">
              <a:solidFill>
                <a:srgbClr val="0000FF"/>
              </a:solidFill>
            </a:endParaRPr>
          </a:p>
        </p:txBody>
      </p:sp>
      <p:pic>
        <p:nvPicPr>
          <p:cNvPr id="11279" name="Picture 15" descr="DSCF1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92600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3" grpId="0"/>
      <p:bldP spid="11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11413" y="3716338"/>
            <a:ext cx="46799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i="1">
                <a:solidFill>
                  <a:srgbClr val="FF6600"/>
                </a:solidFill>
              </a:rPr>
              <a:t> гуманитарное;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i="1">
                <a:solidFill>
                  <a:srgbClr val="FF6600"/>
                </a:solidFill>
              </a:rPr>
              <a:t> естественно-научное;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i="1">
                <a:solidFill>
                  <a:srgbClr val="FF6600"/>
                </a:solidFill>
              </a:rPr>
              <a:t> эстетическое.</a:t>
            </a:r>
          </a:p>
        </p:txBody>
      </p:sp>
      <p:pic>
        <p:nvPicPr>
          <p:cNvPr id="22531" name="Picture 5" descr="antn07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31972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95738" y="620713"/>
            <a:ext cx="47529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Межсекционные</a:t>
            </a: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заседания проводятся по следующим направлениям:</a:t>
            </a:r>
          </a:p>
          <a:p>
            <a:pPr algn="ctr">
              <a:spcBef>
                <a:spcPct val="50000"/>
              </a:spcBef>
              <a:defRPr/>
            </a:pPr>
            <a:endParaRPr lang="ru-RU" sz="28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647</Words>
  <Application>Microsoft Office PowerPoint</Application>
  <PresentationFormat>Экран (4:3)</PresentationFormat>
  <Paragraphs>182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Трава</vt:lpstr>
      <vt:lpstr>Палитра</vt:lpstr>
      <vt:lpstr>1_Оформление по умолчанию</vt:lpstr>
      <vt:lpstr>Капсулы</vt:lpstr>
      <vt:lpstr>Сумерки</vt:lpstr>
      <vt:lpstr>Пиксел</vt:lpstr>
      <vt:lpstr>Равновесие</vt:lpstr>
      <vt:lpstr>Диаграмма</vt:lpstr>
      <vt:lpstr>Гимназия № 50  Кировского района  города Казани</vt:lpstr>
      <vt:lpstr>Основные этапы развития гимназии:</vt:lpstr>
      <vt:lpstr>   </vt:lpstr>
      <vt:lpstr>Презентация PowerPoint</vt:lpstr>
      <vt:lpstr>Презентация PowerPoint</vt:lpstr>
      <vt:lpstr>Презентация PowerPoint</vt:lpstr>
      <vt:lpstr>- формирование основ исследовательского мышления; - развитие творческого потенциала учащихся; - вооружение учащихся комплексом необходимых исследовательских, экспериментальных умений; - работа по развитию познавательного интереса учащихся в избранных областях науки, культуры, искусства.</vt:lpstr>
      <vt:lpstr>Презентация PowerPoint</vt:lpstr>
      <vt:lpstr>Презентация PowerPoint</vt:lpstr>
      <vt:lpstr>Презентация PowerPoint</vt:lpstr>
      <vt:lpstr>Тема экспериментальной работы:   «Саморазвитие и самореализация  личности учащихся  в условиях гимназии»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 Результативность  участия гимназистов  в научно-практических конференциях, конкурсах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 гимназии № 50</vt:lpstr>
      <vt:lpstr>Выпускник гимназии № 50</vt:lpstr>
      <vt:lpstr>Направления  развивающей деятельности:</vt:lpstr>
      <vt:lpstr>Окружающая среда:</vt:lpstr>
      <vt:lpstr>Образовательная среда:</vt:lpstr>
      <vt:lpstr>Структурные компоненты:</vt:lpstr>
      <vt:lpstr>Гуманистическая психология</vt:lpstr>
      <vt:lpstr>Презентация PowerPoint</vt:lpstr>
      <vt:lpstr>Повышение компетентности учителя – овладение ключевыми операциями: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деятельность в гимназии</dc:title>
  <dc:creator>Ray</dc:creator>
  <cp:lastModifiedBy>1</cp:lastModifiedBy>
  <cp:revision>49</cp:revision>
  <dcterms:created xsi:type="dcterms:W3CDTF">2010-01-22T06:03:36Z</dcterms:created>
  <dcterms:modified xsi:type="dcterms:W3CDTF">2013-03-19T04:34:47Z</dcterms:modified>
</cp:coreProperties>
</file>